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371" r:id="rId2"/>
    <p:sldId id="384" r:id="rId3"/>
    <p:sldId id="403" r:id="rId4"/>
    <p:sldId id="412" r:id="rId5"/>
    <p:sldId id="416" r:id="rId6"/>
    <p:sldId id="417" r:id="rId7"/>
    <p:sldId id="421" r:id="rId8"/>
    <p:sldId id="405" r:id="rId9"/>
    <p:sldId id="423" r:id="rId10"/>
    <p:sldId id="406" r:id="rId11"/>
    <p:sldId id="424" r:id="rId12"/>
    <p:sldId id="418" r:id="rId13"/>
    <p:sldId id="425" r:id="rId14"/>
    <p:sldId id="407" r:id="rId15"/>
    <p:sldId id="410" r:id="rId16"/>
    <p:sldId id="408" r:id="rId17"/>
    <p:sldId id="420" r:id="rId18"/>
    <p:sldId id="422" r:id="rId19"/>
    <p:sldId id="426" r:id="rId20"/>
    <p:sldId id="427" r:id="rId21"/>
    <p:sldId id="428" r:id="rId22"/>
    <p:sldId id="429" r:id="rId23"/>
    <p:sldId id="35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00"/>
    <a:srgbClr val="00FFFF"/>
    <a:srgbClr val="A60656"/>
    <a:srgbClr val="FFFFFF"/>
    <a:srgbClr val="FFCC00"/>
    <a:srgbClr val="0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1" autoAdjust="0"/>
  </p:normalViewPr>
  <p:slideViewPr>
    <p:cSldViewPr>
      <p:cViewPr>
        <p:scale>
          <a:sx n="75" d="100"/>
          <a:sy n="75" d="100"/>
        </p:scale>
        <p:origin x="-122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D5C80-20E1-40B7-8EA3-348682F67F4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18D1-2C0E-4448-8B9D-DA685B9F7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5777-3A94-4420-B502-36F2F854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94EB-2C74-4735-82E0-EBF36577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ACAC-5169-492B-A8D0-9E3B0EC6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D1773-439B-4D7D-AEFC-EB456DC6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C0D0-41BA-40EF-8FC5-4F9645FF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B66D-1997-476D-9DF2-BF8FF242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9ED0-3A00-4F54-BFA8-6959C952A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725D-5CE4-41DF-B659-BE6F2D5D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EE15-5084-4B44-8813-E0078D786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7268-A03F-4B1D-9E40-473384B1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436E-034B-4F53-A3E2-8F719D44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DBD8-312B-4D28-952D-109F18D3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7EEA7E-1A4E-4866-AC10-0667817B2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.pn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11" Type="http://schemas.openxmlformats.org/officeDocument/2006/relationships/image" Target="../media/image42.gif"/><Relationship Id="rId5" Type="http://schemas.openxmlformats.org/officeDocument/2006/relationships/image" Target="../media/image37.gif"/><Relationship Id="rId10" Type="http://schemas.openxmlformats.org/officeDocument/2006/relationships/image" Target="../media/image41.gif"/><Relationship Id="rId4" Type="http://schemas.openxmlformats.org/officeDocument/2006/relationships/image" Target="../media/image36.gif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3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9774"/>
            <a:ext cx="8229600" cy="1470025"/>
          </a:xfrm>
        </p:spPr>
        <p:txBody>
          <a:bodyPr/>
          <a:lstStyle/>
          <a:p>
            <a:r>
              <a:rPr lang="en-US" sz="2400" b="1" dirty="0" err="1" smtClean="0">
                <a:latin typeface=".VnTimeH" pitchFamily="34" charset="0"/>
              </a:rPr>
              <a:t>Phßng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gi¸o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dôc</a:t>
            </a:r>
            <a:r>
              <a:rPr lang="en-US" sz="2400" b="1" dirty="0" smtClean="0">
                <a:latin typeface=".VnTimeH" pitchFamily="34" charset="0"/>
              </a:rPr>
              <a:t> vµ ®µo t¹o </a:t>
            </a:r>
            <a:r>
              <a:rPr lang="en-US" sz="2400" b="1" dirty="0" err="1" smtClean="0">
                <a:latin typeface=".VnTimeH" pitchFamily="34" charset="0"/>
              </a:rPr>
              <a:t>huyÖn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gia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l©m</a:t>
            </a:r>
            <a:r>
              <a:rPr lang="en-US" sz="2400" b="1" dirty="0" smtClean="0">
                <a:latin typeface=".VnTimeH" pitchFamily="34" charset="0"/>
              </a:rPr>
              <a:t/>
            </a:r>
            <a:br>
              <a:rPr lang="en-US" sz="2400" b="1" dirty="0" smtClean="0">
                <a:latin typeface=".VnTimeH" pitchFamily="34" charset="0"/>
              </a:rPr>
            </a:br>
            <a:r>
              <a:rPr lang="en-US" sz="2400" b="1" dirty="0" err="1" smtClean="0">
                <a:latin typeface=".VnTimeH" pitchFamily="34" charset="0"/>
              </a:rPr>
              <a:t>Tr¦êng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mÇm</a:t>
            </a:r>
            <a:r>
              <a:rPr lang="en-US" sz="2400" b="1" dirty="0" smtClean="0">
                <a:latin typeface=".VnTimeH" pitchFamily="34" charset="0"/>
              </a:rPr>
              <a:t> non ®×</a:t>
            </a:r>
            <a:r>
              <a:rPr lang="en-US" sz="2400" b="1" dirty="0" err="1" smtClean="0">
                <a:latin typeface=".VnTimeH" pitchFamily="34" charset="0"/>
              </a:rPr>
              <a:t>nh</a:t>
            </a:r>
            <a:r>
              <a:rPr lang="en-US" sz="2400" b="1" dirty="0" smtClean="0">
                <a:latin typeface=".VnTimeH" pitchFamily="34" charset="0"/>
              </a:rPr>
              <a:t> </a:t>
            </a:r>
            <a:r>
              <a:rPr lang="en-US" sz="2400" b="1" dirty="0" err="1" smtClean="0">
                <a:latin typeface=".VnTimeH" pitchFamily="34" charset="0"/>
              </a:rPr>
              <a:t>xuyªn</a:t>
            </a:r>
            <a:r>
              <a:rPr lang="en-US" sz="2400" b="1" dirty="0" smtClean="0">
                <a:latin typeface=".VnTimeH" pitchFamily="34" charset="0"/>
              </a:rPr>
              <a:t/>
            </a:r>
            <a:br>
              <a:rPr lang="en-US" sz="2400" b="1" dirty="0" smtClean="0">
                <a:latin typeface=".VnTimeH" pitchFamily="34" charset="0"/>
              </a:rPr>
            </a:br>
            <a:endParaRPr lang="en-US" sz="2400" b="1" dirty="0" smtClean="0">
              <a:latin typeface=".VnTimeH" pitchFamily="34" charset="0"/>
            </a:endParaRPr>
          </a:p>
        </p:txBody>
      </p:sp>
      <p:pic>
        <p:nvPicPr>
          <p:cNvPr id="3075" name="Picture 9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 descr="670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295400"/>
            <a:ext cx="609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99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95425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57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04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1148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1219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200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486400"/>
            <a:ext cx="762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800"/>
            <a:ext cx="609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49" descr="Walk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48200"/>
            <a:ext cx="936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8194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895600"/>
            <a:ext cx="457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95300" y="299085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ĐỀ TÀI:P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BIỆT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HÌNH VUÔNG, HÌNH TAM GIÁC, HÌNH CHỮ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NHẬT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79937"/>
            <a:ext cx="834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.VnAristote" pitchFamily="34" charset="0"/>
              </a:rPr>
              <a:t>L</a:t>
            </a:r>
            <a:r>
              <a:rPr lang="en-US" sz="6000" dirty="0" err="1" smtClean="0">
                <a:latin typeface=".VnAristote" pitchFamily="34" charset="0"/>
              </a:rPr>
              <a:t>Ünh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6000" dirty="0" err="1" smtClean="0">
                <a:latin typeface=".VnAristote" pitchFamily="34" charset="0"/>
              </a:rPr>
              <a:t>vùc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6000" dirty="0" err="1" smtClean="0">
                <a:latin typeface=".VnAristote" pitchFamily="34" charset="0"/>
              </a:rPr>
              <a:t>ph¸t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6000" dirty="0" err="1" smtClean="0">
                <a:latin typeface=".VnAristote" pitchFamily="34" charset="0"/>
              </a:rPr>
              <a:t>triÓn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4800" dirty="0" err="1" smtClean="0">
                <a:latin typeface=".VnAristote" pitchFamily="34" charset="0"/>
              </a:rPr>
              <a:t>nhËn</a:t>
            </a:r>
            <a:r>
              <a:rPr lang="en-US" sz="4800" dirty="0" smtClean="0">
                <a:latin typeface=".VnAristote" pitchFamily="34" charset="0"/>
              </a:rPr>
              <a:t> </a:t>
            </a:r>
            <a:r>
              <a:rPr lang="en-US" sz="4800" dirty="0" err="1" smtClean="0">
                <a:latin typeface=".VnAristote" pitchFamily="34" charset="0"/>
              </a:rPr>
              <a:t>thøc</a:t>
            </a:r>
            <a:endParaRPr lang="vi-V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73200" y="4727059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</a:t>
            </a:r>
            <a:r>
              <a:rPr lang="en-US" sz="2800" b="1" dirty="0" err="1" smtClean="0"/>
              <a:t>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Thạch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Hương</a:t>
            </a:r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638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NĂM HỌC: 2020-2021</a:t>
            </a:r>
            <a:endParaRPr lang="vi-VN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209800" y="48006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CHỮ NHẬT</a:t>
            </a:r>
          </a:p>
        </p:txBody>
      </p:sp>
      <p:sp>
        <p:nvSpPr>
          <p:cNvPr id="53253" name="Rectangle 30"/>
          <p:cNvSpPr>
            <a:spLocks noChangeArrowheads="1"/>
          </p:cNvSpPr>
          <p:nvPr/>
        </p:nvSpPr>
        <p:spPr bwMode="auto">
          <a:xfrm>
            <a:off x="1524000" y="1295400"/>
            <a:ext cx="5791200" cy="2819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986" name="Text Box 31"/>
          <p:cNvSpPr txBox="1">
            <a:spLocks noChangeArrowheads="1"/>
          </p:cNvSpPr>
          <p:nvPr/>
        </p:nvSpPr>
        <p:spPr bwMode="auto">
          <a:xfrm>
            <a:off x="2286000" y="152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908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3986" grpId="0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2971800" y="4616450"/>
            <a:ext cx="3962400" cy="1841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2971800" y="3048000"/>
            <a:ext cx="152400" cy="1752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6781800" y="3016250"/>
            <a:ext cx="152400" cy="1752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5905" name="Rectangle 33"/>
          <p:cNvSpPr>
            <a:spLocks noChangeArrowheads="1"/>
          </p:cNvSpPr>
          <p:nvPr/>
        </p:nvSpPr>
        <p:spPr bwMode="auto">
          <a:xfrm>
            <a:off x="3276600" y="1371600"/>
            <a:ext cx="35814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07" name="Rectangle 35"/>
          <p:cNvSpPr>
            <a:spLocks noChangeArrowheads="1"/>
          </p:cNvSpPr>
          <p:nvPr/>
        </p:nvSpPr>
        <p:spPr bwMode="auto">
          <a:xfrm>
            <a:off x="3276600" y="20574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08" name="Rectangle 36"/>
          <p:cNvSpPr>
            <a:spLocks noChangeArrowheads="1"/>
          </p:cNvSpPr>
          <p:nvPr/>
        </p:nvSpPr>
        <p:spPr bwMode="auto">
          <a:xfrm>
            <a:off x="3276600" y="2362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33" name="Text Box 61"/>
          <p:cNvSpPr txBox="1">
            <a:spLocks noChangeArrowheads="1"/>
          </p:cNvSpPr>
          <p:nvPr/>
        </p:nvSpPr>
        <p:spPr bwMode="auto">
          <a:xfrm>
            <a:off x="3276600" y="914400"/>
            <a:ext cx="2465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 QUE TÍNH MÀU </a:t>
            </a:r>
            <a:r>
              <a:rPr lang="en-US" sz="1600" dirty="0" smtClean="0">
                <a:latin typeface="Times New Roman" pitchFamily="18" charset="0"/>
              </a:rPr>
              <a:t>XANH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895600" y="152400"/>
            <a:ext cx="4038600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XẾP HÌNH </a:t>
            </a:r>
            <a:r>
              <a:rPr lang="en-US" sz="2000" b="1" dirty="0" smtClean="0"/>
              <a:t>VUÔNG CHỮ NHẬT </a:t>
            </a:r>
            <a:endParaRPr lang="en-US" sz="2000" b="1" dirty="0"/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3276600" y="1676400"/>
            <a:ext cx="35814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71800" y="2971800"/>
            <a:ext cx="3962400" cy="1841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2" grpId="0" animBg="1"/>
      <p:bldP spid="335883" grpId="0" animBg="1"/>
      <p:bldP spid="335884" grpId="0" animBg="1"/>
      <p:bldP spid="335905" grpId="0" animBg="1"/>
      <p:bldP spid="335907" grpId="0" animBg="1"/>
      <p:bldP spid="335908" grpId="0" animBg="1"/>
      <p:bldP spid="33593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667000" y="46482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VUÔNG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2286000" y="990600"/>
            <a:ext cx="4038600" cy="3505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90" name="Text Box 31"/>
          <p:cNvSpPr txBox="1">
            <a:spLocks noChangeArrowheads="1"/>
          </p:cNvSpPr>
          <p:nvPr/>
        </p:nvSpPr>
        <p:spPr bwMode="auto">
          <a:xfrm>
            <a:off x="2514600" y="2286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1" name="Action Button: Beginning 10">
            <a:hlinkClick r:id="rId4" action="ppaction://hlinksldjump" highlightClick="1"/>
          </p:cNvPr>
          <p:cNvSpPr/>
          <p:nvPr/>
        </p:nvSpPr>
        <p:spPr>
          <a:xfrm>
            <a:off x="8534400" y="6629400"/>
            <a:ext cx="53975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895600" y="55626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sp>
        <p:nvSpPr>
          <p:cNvPr id="13" name="Action Button: Forward or Next 12">
            <a:hlinkClick r:id="rId5" action="ppaction://hlinksldjump" highlightClick="1"/>
          </p:cNvPr>
          <p:cNvSpPr/>
          <p:nvPr/>
        </p:nvSpPr>
        <p:spPr>
          <a:xfrm>
            <a:off x="8001000" y="65532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4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79890" grpId="0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97" name="Text Box 25"/>
          <p:cNvSpPr txBox="1">
            <a:spLocks noChangeArrowheads="1"/>
          </p:cNvSpPr>
          <p:nvPr/>
        </p:nvSpPr>
        <p:spPr bwMode="auto">
          <a:xfrm>
            <a:off x="3048000" y="3810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XẾP HÌNH VUÔNG</a:t>
            </a:r>
          </a:p>
        </p:txBody>
      </p:sp>
      <p:sp>
        <p:nvSpPr>
          <p:cNvPr id="335900" name="Rectangle 28"/>
          <p:cNvSpPr>
            <a:spLocks noChangeArrowheads="1"/>
          </p:cNvSpPr>
          <p:nvPr/>
        </p:nvSpPr>
        <p:spPr bwMode="auto">
          <a:xfrm>
            <a:off x="3200400" y="16764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932" name="Text Box 60"/>
          <p:cNvSpPr txBox="1">
            <a:spLocks noChangeArrowheads="1"/>
          </p:cNvSpPr>
          <p:nvPr/>
        </p:nvSpPr>
        <p:spPr bwMode="auto">
          <a:xfrm>
            <a:off x="2971800" y="1066800"/>
            <a:ext cx="2482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4 QUE TÍNH MÀU </a:t>
            </a:r>
            <a:r>
              <a:rPr lang="en-US" sz="1600" dirty="0" smtClean="0"/>
              <a:t>VÀNG</a:t>
            </a:r>
            <a:endParaRPr lang="en-US" sz="1600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200400" y="20574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3200400" y="23622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3200400" y="2667000"/>
            <a:ext cx="2514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16200000">
            <a:off x="2019302" y="4914899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 rot="16200000">
            <a:off x="4610102" y="4914899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352800" y="3733800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6096000"/>
            <a:ext cx="2514599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7" grpId="0"/>
      <p:bldP spid="335900" grpId="0" animBg="1"/>
      <p:bldP spid="33593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676400"/>
            <a:ext cx="16002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3657600"/>
            <a:ext cx="2971800" cy="1447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24384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9624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57200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endParaRPr lang="en-US" sz="2400" dirty="0" smtClean="0">
              <a:ln>
                <a:solidFill>
                  <a:srgbClr val="00CC00"/>
                </a:solidFill>
              </a:ln>
            </a:endParaRP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tam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giác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,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4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676400"/>
            <a:ext cx="16002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3657600"/>
            <a:ext cx="2971800" cy="1447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2438400"/>
            <a:ext cx="1828800" cy="1600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962400" y="1828800"/>
            <a:ext cx="76200" cy="44196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2747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tam </a:t>
            </a:r>
            <a:r>
              <a:rPr lang="en-US" sz="2400" b="1" dirty="0" err="1">
                <a:solidFill>
                  <a:srgbClr val="0000FF"/>
                </a:solidFill>
              </a:rPr>
              <a:t>giác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r>
              <a:rPr lang="en-US" sz="2400" b="1" dirty="0" smtClean="0">
                <a:solidFill>
                  <a:srgbClr val="0000FF"/>
                </a:solidFill>
              </a:rPr>
              <a:t>,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441825" y="5418138"/>
            <a:ext cx="4473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chữ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nhật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hình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vuông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>
                <a:solidFill>
                  <a:srgbClr val="0000FF"/>
                </a:solidFill>
              </a:rPr>
              <a:t>4 </a:t>
            </a:r>
            <a:r>
              <a:rPr lang="en-US" sz="2400" b="1" dirty="0" err="1">
                <a:solidFill>
                  <a:srgbClr val="0000FF"/>
                </a:solidFill>
              </a:rPr>
              <a:t>cạch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57200"/>
            <a:ext cx="312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n>
                <a:solidFill>
                  <a:srgbClr val="00CC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2057400"/>
            <a:ext cx="2362200" cy="2209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19600" y="2057400"/>
            <a:ext cx="3810000" cy="2209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10000" y="1295400"/>
            <a:ext cx="45719" cy="3200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609600" y="54102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Giống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     </a:t>
            </a:r>
            <a:r>
              <a:rPr lang="en-US" sz="2400" b="1" dirty="0" err="1" smtClean="0">
                <a:solidFill>
                  <a:srgbClr val="0000FF"/>
                </a:solidFill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4 </a:t>
            </a:r>
            <a:r>
              <a:rPr lang="en-US" sz="2400" b="1" dirty="0" err="1" smtClean="0">
                <a:solidFill>
                  <a:srgbClr val="0000FF"/>
                </a:solidFill>
              </a:rPr>
              <a:t>cạnh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1524000" y="1447800"/>
            <a:ext cx="16764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495800" y="1371600"/>
            <a:ext cx="2895600" cy="1752600"/>
          </a:xfrm>
          <a:prstGeom prst="rect">
            <a:avLst/>
          </a:prstGeom>
          <a:solidFill>
            <a:srgbClr val="0070C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1524000" y="36576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1524000" y="39624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1524000" y="42672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0" name="Rectangle 20"/>
          <p:cNvSpPr>
            <a:spLocks noChangeArrowheads="1"/>
          </p:cNvSpPr>
          <p:nvPr/>
        </p:nvSpPr>
        <p:spPr bwMode="auto">
          <a:xfrm>
            <a:off x="1524000" y="45720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1" name="Text Box 21"/>
          <p:cNvSpPr txBox="1">
            <a:spLocks noChangeArrowheads="1"/>
          </p:cNvSpPr>
          <p:nvPr/>
        </p:nvSpPr>
        <p:spPr bwMode="auto">
          <a:xfrm>
            <a:off x="1017587" y="5410200"/>
            <a:ext cx="2369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</a:rPr>
              <a:t>4 </a:t>
            </a:r>
            <a:r>
              <a:rPr lang="en-US" sz="1600" b="1">
                <a:latin typeface="Times New Roman" pitchFamily="18" charset="0"/>
              </a:rPr>
              <a:t>CẠNH </a:t>
            </a:r>
            <a:r>
              <a:rPr lang="en-US" sz="1600" b="1" smtClean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BẰNG NHAU</a:t>
            </a:r>
          </a:p>
        </p:txBody>
      </p:sp>
      <p:sp>
        <p:nvSpPr>
          <p:cNvPr id="337942" name="Rectangle 22"/>
          <p:cNvSpPr>
            <a:spLocks noChangeArrowheads="1"/>
          </p:cNvSpPr>
          <p:nvPr/>
        </p:nvSpPr>
        <p:spPr bwMode="auto">
          <a:xfrm>
            <a:off x="4648200" y="3733800"/>
            <a:ext cx="26670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4648200" y="4114800"/>
            <a:ext cx="26670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4648200" y="4648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5" name="Rectangle 25"/>
          <p:cNvSpPr>
            <a:spLocks noChangeArrowheads="1"/>
          </p:cNvSpPr>
          <p:nvPr/>
        </p:nvSpPr>
        <p:spPr bwMode="auto">
          <a:xfrm>
            <a:off x="4648200" y="5029200"/>
            <a:ext cx="13716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6" name="Line 26"/>
          <p:cNvSpPr>
            <a:spLocks noChangeShapeType="1"/>
          </p:cNvSpPr>
          <p:nvPr/>
        </p:nvSpPr>
        <p:spPr bwMode="auto">
          <a:xfrm>
            <a:off x="45720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 rot="-5400000">
            <a:off x="4038600" y="38100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2 cạnh dài</a:t>
            </a:r>
          </a:p>
        </p:txBody>
      </p:sp>
      <p:sp>
        <p:nvSpPr>
          <p:cNvPr id="337948" name="Line 28"/>
          <p:cNvSpPr>
            <a:spLocks noChangeShapeType="1"/>
          </p:cNvSpPr>
          <p:nvPr/>
        </p:nvSpPr>
        <p:spPr bwMode="auto">
          <a:xfrm>
            <a:off x="45720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49" name="Text Box 29"/>
          <p:cNvSpPr txBox="1">
            <a:spLocks noChangeArrowheads="1"/>
          </p:cNvSpPr>
          <p:nvPr/>
        </p:nvSpPr>
        <p:spPr bwMode="auto">
          <a:xfrm rot="-5400000">
            <a:off x="3973512" y="4819651"/>
            <a:ext cx="922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2 </a:t>
            </a:r>
            <a:r>
              <a:rPr lang="en-US" sz="1200" dirty="0" err="1">
                <a:latin typeface="Times New Roman" pitchFamily="18" charset="0"/>
              </a:rPr>
              <a:t>cạnh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</a:rPr>
              <a:t>ngắn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37959" name="Text Box 39"/>
          <p:cNvSpPr txBox="1">
            <a:spLocks noChangeArrowheads="1"/>
          </p:cNvSpPr>
          <p:nvPr/>
        </p:nvSpPr>
        <p:spPr bwMode="auto">
          <a:xfrm>
            <a:off x="2852738" y="6096000"/>
            <a:ext cx="629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4 CẠNH: 2 CẠNH DÀI BẰNG NHAU, 2 CANH NGẮN BẰNG NHAU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419600" y="5562600"/>
            <a:ext cx="289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2 </a:t>
            </a:r>
            <a:r>
              <a:rPr lang="en-US" sz="1600" b="1" dirty="0">
                <a:latin typeface="Times New Roman" pitchFamily="18" charset="0"/>
              </a:rPr>
              <a:t>CẠNH DÀI BẰNG </a:t>
            </a:r>
            <a:r>
              <a:rPr lang="en-US" sz="1600" b="1" dirty="0" smtClean="0">
                <a:latin typeface="Times New Roman" pitchFamily="18" charset="0"/>
              </a:rPr>
              <a:t>NHAU</a:t>
            </a:r>
          </a:p>
          <a:p>
            <a:r>
              <a:rPr lang="en-US" sz="1600" b="1" dirty="0" smtClean="0">
                <a:latin typeface="Times New Roman" pitchFamily="18" charset="0"/>
              </a:rPr>
              <a:t>2 CẠNH NGẮN BẰNG NHAU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800" y="228600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00CC00"/>
                  </a:solidFill>
                </a:ln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>
              <a:ln>
                <a:solidFill>
                  <a:srgbClr val="00CC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3810000" y="1295400"/>
            <a:ext cx="45719" cy="5029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6" grpId="0" animBg="1"/>
      <p:bldP spid="337931" grpId="0" animBg="1"/>
      <p:bldP spid="337937" grpId="0" animBg="1"/>
      <p:bldP spid="337938" grpId="0" animBg="1"/>
      <p:bldP spid="337939" grpId="0" animBg="1"/>
      <p:bldP spid="337940" grpId="0" animBg="1"/>
      <p:bldP spid="337941" grpId="0"/>
      <p:bldP spid="337942" grpId="0" animBg="1"/>
      <p:bldP spid="337943" grpId="0" animBg="1"/>
      <p:bldP spid="337944" grpId="0" animBg="1"/>
      <p:bldP spid="337945" grpId="0" animBg="1"/>
      <p:bldP spid="337946" grpId="0" animBg="1"/>
      <p:bldP spid="337947" grpId="0"/>
      <p:bldP spid="337948" grpId="0" animBg="1"/>
      <p:bldP spid="337949" grpId="0"/>
      <p:bldP spid="337959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ames PPT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410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p Ribbon 7"/>
          <p:cNvSpPr/>
          <p:nvPr/>
        </p:nvSpPr>
        <p:spPr>
          <a:xfrm>
            <a:off x="533400" y="1600200"/>
            <a:ext cx="8077200" cy="3429000"/>
          </a:xfrm>
          <a:prstGeom prst="ribbon2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PHẦN 3: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TẬP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Káº¿t quáº£ hÃ¬nh áº£nh cho DO DUNG GIA DINH HINH TAM GIAC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62000"/>
            <a:ext cx="2262909" cy="2133600"/>
          </a:xfrm>
          <a:prstGeom prst="rect">
            <a:avLst/>
          </a:prstGeom>
          <a:noFill/>
        </p:spPr>
      </p:pic>
      <p:pic>
        <p:nvPicPr>
          <p:cNvPr id="21508" name="Picture 4" descr="Káº¿t quáº£ hÃ¬nh áº£nh cho do dung gia dinh hinh tam gi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7526" y="914400"/>
            <a:ext cx="2812473" cy="2209800"/>
          </a:xfrm>
          <a:prstGeom prst="rect">
            <a:avLst/>
          </a:prstGeom>
          <a:noFill/>
        </p:spPr>
      </p:pic>
      <p:pic>
        <p:nvPicPr>
          <p:cNvPr id="21510" name="Picture 6" descr="Káº¿t quáº£ hÃ¬nh áº£nh cho mau banh sinh nhat hinh tam gi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276600"/>
            <a:ext cx="2558143" cy="2238375"/>
          </a:xfrm>
          <a:prstGeom prst="rect">
            <a:avLst/>
          </a:prstGeom>
          <a:noFill/>
        </p:spPr>
      </p:pic>
      <p:pic>
        <p:nvPicPr>
          <p:cNvPr id="21512" name="Picture 8" descr="Káº¿t quáº£ hÃ¬nh áº£nh cho mau banh sinh nhat hinh tam gi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352800"/>
            <a:ext cx="3716594" cy="2133600"/>
          </a:xfrm>
          <a:prstGeom prst="rect">
            <a:avLst/>
          </a:prstGeom>
          <a:noFill/>
        </p:spPr>
      </p:pic>
      <p:sp>
        <p:nvSpPr>
          <p:cNvPr id="21514" name="AutoShape 10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410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878031oq6iuoir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42988" y="4748213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762000" y="990600"/>
            <a:ext cx="7391400" cy="3810000"/>
          </a:xfrm>
          <a:prstGeom prst="horizont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PHẦN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 ÔN HÌNH VUÔNG, HÌNH TAM GIÁC, HÌNH CHỮ NHẬT</a:t>
            </a:r>
            <a:endParaRPr lang="en-US" sz="3600" dirty="0"/>
          </a:p>
        </p:txBody>
      </p:sp>
      <p:pic>
        <p:nvPicPr>
          <p:cNvPr id="10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2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Káº¿t quáº£ hÃ¬nh áº£nh cho máº«u bÃ¡nh sinh nháº­t hÃ¬nh vuÃ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Káº¿t quáº£ hÃ¬nh áº£nh cho máº«u bÃ¡nh sinh nháº­t hÃ¬nh vuÃ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42949"/>
            <a:ext cx="2514600" cy="1543051"/>
          </a:xfrm>
          <a:prstGeom prst="rect">
            <a:avLst/>
          </a:prstGeom>
          <a:noFill/>
        </p:spPr>
      </p:pic>
      <p:pic>
        <p:nvPicPr>
          <p:cNvPr id="41992" name="Picture 8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866775"/>
            <a:ext cx="1905000" cy="1876425"/>
          </a:xfrm>
          <a:prstGeom prst="rect">
            <a:avLst/>
          </a:prstGeom>
          <a:noFill/>
        </p:spPr>
      </p:pic>
      <p:pic>
        <p:nvPicPr>
          <p:cNvPr id="41994" name="Picture 10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90800"/>
            <a:ext cx="2321859" cy="2133600"/>
          </a:xfrm>
          <a:prstGeom prst="rect">
            <a:avLst/>
          </a:prstGeom>
          <a:noFill/>
        </p:spPr>
      </p:pic>
      <p:pic>
        <p:nvPicPr>
          <p:cNvPr id="41996" name="Picture 12" descr="Káº¿t quáº£ hÃ¬nh áº£nh cho do dung gia dinh hÃ¬nh vuÃ´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428875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7"/>
          <a:srcRect l="-1300" t="69673" r="72071" b="2955"/>
          <a:stretch>
            <a:fillRect/>
          </a:stretch>
        </p:blipFill>
        <p:spPr bwMode="auto">
          <a:xfrm>
            <a:off x="1447800" y="4648200"/>
            <a:ext cx="2667000" cy="1828800"/>
          </a:xfrm>
          <a:prstGeom prst="rect">
            <a:avLst/>
          </a:prstGeom>
          <a:noFill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648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432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Káº¿t quáº£ hÃ¬nh áº£nh cho do dung gia dinh hinh chu n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"/>
            <a:ext cx="1781175" cy="2571751"/>
          </a:xfrm>
          <a:prstGeom prst="rect">
            <a:avLst/>
          </a:prstGeom>
          <a:noFill/>
        </p:spPr>
      </p:pic>
      <p:pic>
        <p:nvPicPr>
          <p:cNvPr id="43012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4"/>
          <a:srcRect r="71186" b="48989"/>
          <a:stretch>
            <a:fillRect/>
          </a:stretch>
        </p:blipFill>
        <p:spPr bwMode="auto">
          <a:xfrm>
            <a:off x="3810000" y="762000"/>
            <a:ext cx="1905000" cy="3124200"/>
          </a:xfrm>
          <a:prstGeom prst="rect">
            <a:avLst/>
          </a:prstGeom>
          <a:noFill/>
        </p:spPr>
      </p:pic>
      <p:pic>
        <p:nvPicPr>
          <p:cNvPr id="6" name="Picture 4" descr="Káº¿t quáº£ hÃ¬nh áº£nh cho do dung gia dinh tu"/>
          <p:cNvPicPr>
            <a:picLocks noChangeAspect="1" noChangeArrowheads="1"/>
          </p:cNvPicPr>
          <p:nvPr/>
        </p:nvPicPr>
        <p:blipFill>
          <a:blip r:embed="rId4"/>
          <a:srcRect l="32204" r="30507" b="48989"/>
          <a:stretch>
            <a:fillRect/>
          </a:stretch>
        </p:blipFill>
        <p:spPr bwMode="auto">
          <a:xfrm>
            <a:off x="6629400" y="228600"/>
            <a:ext cx="1676400" cy="3124200"/>
          </a:xfrm>
          <a:prstGeom prst="rect">
            <a:avLst/>
          </a:prstGeom>
          <a:noFill/>
        </p:spPr>
      </p:pic>
      <p:pic>
        <p:nvPicPr>
          <p:cNvPr id="43014" name="Picture 6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t="54593" r="78182"/>
          <a:stretch>
            <a:fillRect/>
          </a:stretch>
        </p:blipFill>
        <p:spPr bwMode="auto">
          <a:xfrm>
            <a:off x="685800" y="3505200"/>
            <a:ext cx="1524000" cy="2667000"/>
          </a:xfrm>
          <a:prstGeom prst="rect">
            <a:avLst/>
          </a:prstGeom>
          <a:noFill/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t="6299" r="76727" b="53806"/>
          <a:stretch>
            <a:fillRect/>
          </a:stretch>
        </p:blipFill>
        <p:spPr bwMode="auto">
          <a:xfrm>
            <a:off x="4343400" y="4038600"/>
            <a:ext cx="1295400" cy="2133600"/>
          </a:xfrm>
          <a:prstGeom prst="rect">
            <a:avLst/>
          </a:prstGeom>
          <a:noFill/>
        </p:spPr>
      </p:pic>
      <p:pic>
        <p:nvPicPr>
          <p:cNvPr id="43016" name="Picture 8" descr="Káº¿t quáº£ hÃ¬nh áº£nh cho do dung gia dinh tu"/>
          <p:cNvPicPr>
            <a:picLocks noChangeAspect="1" noChangeArrowheads="1"/>
          </p:cNvPicPr>
          <p:nvPr/>
        </p:nvPicPr>
        <p:blipFill>
          <a:blip r:embed="rId6"/>
          <a:srcRect r="55034"/>
          <a:stretch>
            <a:fillRect/>
          </a:stretch>
        </p:blipFill>
        <p:spPr bwMode="auto">
          <a:xfrm>
            <a:off x="5791200" y="3200400"/>
            <a:ext cx="2133600" cy="327660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581400"/>
            <a:ext cx="12652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43200" y="152400"/>
            <a:ext cx="3657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760447" y="980728"/>
            <a:ext cx="3623108" cy="2477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79" y="2967335"/>
            <a:ext cx="852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18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1540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1540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14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9812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7620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432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x1pc_jqddVOWRk-VaEPLmKuGpUDH4oRqaW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0"/>
            <a:ext cx="1458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616200"/>
            <a:ext cx="15240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4513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1242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143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590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676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683250"/>
            <a:ext cx="1219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724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27"/>
          <p:cNvSpPr>
            <a:spLocks noChangeArrowheads="1"/>
          </p:cNvSpPr>
          <p:nvPr/>
        </p:nvSpPr>
        <p:spPr bwMode="auto">
          <a:xfrm>
            <a:off x="533400" y="60960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Giờ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học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đến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D60093"/>
                </a:solidFill>
                <a:latin typeface="Times New Roman" pitchFamily="18" charset="0"/>
              </a:rPr>
              <a:t>đây</a:t>
            </a:r>
            <a:r>
              <a:rPr lang="en-US" sz="5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là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kết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thúc</a:t>
            </a:r>
            <a:endParaRPr lang="en-US" sz="5400" dirty="0" smtClean="0">
              <a:solidFill>
                <a:srgbClr val="D60093"/>
              </a:solidFill>
              <a:latin typeface="Times New Roman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Chúc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bé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chăm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  <a:latin typeface="Times New Roman" pitchFamily="18" charset="0"/>
              </a:rPr>
              <a:t>ngoan</a:t>
            </a:r>
            <a:r>
              <a:rPr lang="en-US" sz="5400" dirty="0" smtClean="0">
                <a:solidFill>
                  <a:srgbClr val="D60093"/>
                </a:solidFill>
                <a:latin typeface="Times New Roman" pitchFamily="18" charset="0"/>
              </a:rPr>
              <a:t>!</a:t>
            </a:r>
            <a:endParaRPr lang="en-US" sz="54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15378" name="Picture 32" descr="bugs-04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4958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6343650"/>
            <a:ext cx="106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096000"/>
            <a:ext cx="1143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143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6049963"/>
            <a:ext cx="838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6389688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-228600"/>
            <a:ext cx="1219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43950" y="-304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3733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63500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2590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4900" y="914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62484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6453188"/>
            <a:ext cx="838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70" descr="bugs-04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0386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44" name="Picture 72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>
          <a:xfrm>
            <a:off x="4449763" y="3040063"/>
            <a:ext cx="244475" cy="244475"/>
          </a:xfrm>
        </p:spPr>
      </p:pic>
      <p:pic>
        <p:nvPicPr>
          <p:cNvPr id="51" name="Picture 20" descr="chu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2286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1" descr="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35814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6" descr="hinh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33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5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  <p:pic>
        <p:nvPicPr>
          <p:cNvPr id="35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438400" y="3810000"/>
            <a:ext cx="51816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495800" y="4267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8956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2484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2438400" y="1828800"/>
            <a:ext cx="5257800" cy="195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1219200" y="838200"/>
            <a:ext cx="717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Ngôi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ghép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bởi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2667000" y="304800"/>
            <a:ext cx="367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Mái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3048000" y="1981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8768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625 -0.1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Pictures\Pictur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pic>
        <p:nvPicPr>
          <p:cNvPr id="36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057400" y="3352800"/>
            <a:ext cx="52578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129087" y="3886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514600" y="4038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019800" y="4038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2514600" y="533400"/>
            <a:ext cx="56220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2"/>
          <p:cNvSpPr txBox="1">
            <a:spLocks noChangeArrowheads="1"/>
          </p:cNvSpPr>
          <p:nvPr/>
        </p:nvSpPr>
        <p:spPr bwMode="auto">
          <a:xfrm>
            <a:off x="3124200" y="457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3888 L 0.10417 -0.33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3333 L -0.3007 -0.3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1" grpId="0" animBg="1"/>
      <p:bldP spid="7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Pictures\Pictur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1" name="Picture 2" descr="Frames PPT 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905000" y="0"/>
          <a:ext cx="5638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6" imgW="5927760" imgH="3236760" progId="">
                  <p:embed/>
                </p:oleObj>
              </mc:Choice>
              <mc:Fallback>
                <p:oleObj name="CorelDRAW" r:id="rId6" imgW="5927760" imgH="323676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0"/>
                        <a:ext cx="5638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39624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7315200" y="44196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170237" y="1096962"/>
            <a:ext cx="3001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Cửa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sổ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3886200" y="3200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48768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25 -0.2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4583 -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Pictures\Picture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19" name="Picture 2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133600" y="2895600"/>
            <a:ext cx="5257800" cy="2819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267200" y="33528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66"/>
              </a:solidFill>
            </a:endParaRPr>
          </a:p>
        </p:txBody>
      </p:sp>
      <p:sp>
        <p:nvSpPr>
          <p:cNvPr id="47108" name="Rectangle 37"/>
          <p:cNvSpPr>
            <a:spLocks noChangeArrowheads="1"/>
          </p:cNvSpPr>
          <p:nvPr/>
        </p:nvSpPr>
        <p:spPr bwMode="auto">
          <a:xfrm>
            <a:off x="2667000" y="35052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09" name="Rectangle 38"/>
          <p:cNvSpPr>
            <a:spLocks noChangeArrowheads="1"/>
          </p:cNvSpPr>
          <p:nvPr/>
        </p:nvSpPr>
        <p:spPr bwMode="auto">
          <a:xfrm>
            <a:off x="6019800" y="35052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88218B"/>
              </a:solidFill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2133600" y="939800"/>
            <a:ext cx="5257800" cy="195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20" name="Text Box 72"/>
          <p:cNvSpPr txBox="1">
            <a:spLocks noChangeArrowheads="1"/>
          </p:cNvSpPr>
          <p:nvPr/>
        </p:nvSpPr>
        <p:spPr bwMode="auto">
          <a:xfrm>
            <a:off x="533400" y="304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/>
          </a:p>
        </p:txBody>
      </p:sp>
      <p:pic>
        <p:nvPicPr>
          <p:cNvPr id="47131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5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74532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Picture 92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5859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93" descr="861991ptj0g7jwj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94" descr="cuncon1-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"/>
            <a:ext cx="76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48142" name="Picture 4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48140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2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70235">
            <a:off x="7772400" y="30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21"/>
          <p:cNvSpPr txBox="1">
            <a:spLocks noChangeArrowheads="1"/>
          </p:cNvSpPr>
          <p:nvPr/>
        </p:nvSpPr>
        <p:spPr bwMode="auto">
          <a:xfrm>
            <a:off x="2209800" y="1905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pic>
        <p:nvPicPr>
          <p:cNvPr id="48135" name="Picture 23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4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8437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5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6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509713" y="-823913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991257">
            <a:off x="2286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Vertical Scroll 15"/>
          <p:cNvSpPr/>
          <p:nvPr/>
        </p:nvSpPr>
        <p:spPr>
          <a:xfrm>
            <a:off x="381000" y="1295400"/>
            <a:ext cx="8458200" cy="3733800"/>
          </a:xfrm>
          <a:prstGeom prst="vertic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2:DẠY TRẺ PHÂN BIỆT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VUÔNG, HÌNH TAM GIÁC, HÌNH CHỮ NHẬT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20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438400" y="4937125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HÌNH TAM GIÁC</a:t>
            </a:r>
          </a:p>
        </p:txBody>
      </p:sp>
      <p:sp>
        <p:nvSpPr>
          <p:cNvPr id="52229" name="AutoShape 29"/>
          <p:cNvSpPr>
            <a:spLocks noChangeArrowheads="1"/>
          </p:cNvSpPr>
          <p:nvPr/>
        </p:nvSpPr>
        <p:spPr bwMode="auto">
          <a:xfrm>
            <a:off x="762000" y="1219200"/>
            <a:ext cx="7467600" cy="34290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938" name="Text Box 31"/>
          <p:cNvSpPr txBox="1">
            <a:spLocks noChangeArrowheads="1"/>
          </p:cNvSpPr>
          <p:nvPr/>
        </p:nvSpPr>
        <p:spPr bwMode="auto">
          <a:xfrm>
            <a:off x="2514600" y="6096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ĐÂY LÀ HÌNH GÌ</a:t>
            </a:r>
            <a:r>
              <a:rPr lang="en-US" sz="3200" dirty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590800" y="55626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Nêu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đặc</a:t>
            </a:r>
            <a:r>
              <a:rPr lang="en-US" sz="4000" b="1" dirty="0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 </a:t>
            </a:r>
            <a:r>
              <a:rPr lang="en-US" sz="4000" b="1" dirty="0" err="1" smtClean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cs typeface="+mn-cs"/>
              </a:rPr>
              <a:t>điểm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FF0066"/>
              </a:solidFill>
              <a:cs typeface="+mn-cs"/>
            </a:endParaRPr>
          </a:p>
        </p:txBody>
      </p:sp>
      <p:pic>
        <p:nvPicPr>
          <p:cNvPr id="14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build="allAtOnce"/>
      <p:bldP spid="81938" grpId="0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Rectangle 4"/>
          <p:cNvSpPr>
            <a:spLocks noChangeArrowheads="1"/>
          </p:cNvSpPr>
          <p:nvPr/>
        </p:nvSpPr>
        <p:spPr bwMode="auto">
          <a:xfrm rot="8024923">
            <a:off x="1918534" y="2828034"/>
            <a:ext cx="4366087" cy="287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11111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 rot="2684362">
            <a:off x="4749673" y="2860346"/>
            <a:ext cx="4557107" cy="215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 rot="10800000" flipV="1">
            <a:off x="2438400" y="4419600"/>
            <a:ext cx="6248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533400" y="12192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33400" y="18288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533400" y="2438400"/>
            <a:ext cx="2667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/>
      <p:bldP spid="335877" grpId="0" animBg="1"/>
      <p:bldP spid="3358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6.wav"/>
  <p:tag name="PPSNARRATION" val="6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312</Words>
  <Application>Microsoft Office PowerPoint</Application>
  <PresentationFormat>On-screen Show (4:3)</PresentationFormat>
  <Paragraphs>67</Paragraphs>
  <Slides>23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CorelDRAW</vt:lpstr>
      <vt:lpstr>Phßng gi¸o dôc vµ ®µo t¹o huyÖn gia l©m Tr¦êng mÇm non ®×nh xuyªn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MOÂN:MTXQ</dc:title>
  <dc:creator>User</dc:creator>
  <cp:lastModifiedBy>Nho4</cp:lastModifiedBy>
  <cp:revision>237</cp:revision>
  <dcterms:created xsi:type="dcterms:W3CDTF">2008-10-26T18:11:52Z</dcterms:created>
  <dcterms:modified xsi:type="dcterms:W3CDTF">2020-09-14T04:53:10Z</dcterms:modified>
</cp:coreProperties>
</file>